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3"/>
  </p:notesMasterIdLst>
  <p:sldIdLst>
    <p:sldId id="506" r:id="rId2"/>
    <p:sldId id="587" r:id="rId3"/>
    <p:sldId id="525" r:id="rId4"/>
    <p:sldId id="526" r:id="rId5"/>
    <p:sldId id="527" r:id="rId6"/>
    <p:sldId id="528" r:id="rId7"/>
    <p:sldId id="529" r:id="rId8"/>
    <p:sldId id="557" r:id="rId9"/>
    <p:sldId id="548" r:id="rId10"/>
    <p:sldId id="531" r:id="rId11"/>
    <p:sldId id="530" r:id="rId12"/>
    <p:sldId id="588" r:id="rId13"/>
    <p:sldId id="585" r:id="rId14"/>
    <p:sldId id="611" r:id="rId15"/>
    <p:sldId id="841" r:id="rId16"/>
    <p:sldId id="586" r:id="rId17"/>
    <p:sldId id="842" r:id="rId18"/>
    <p:sldId id="843" r:id="rId19"/>
    <p:sldId id="844" r:id="rId20"/>
    <p:sldId id="845" r:id="rId21"/>
    <p:sldId id="584" r:id="rId2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4" autoAdjust="0"/>
    <p:restoredTop sz="75170" autoAdjust="0"/>
  </p:normalViewPr>
  <p:slideViewPr>
    <p:cSldViewPr snapToGrid="0">
      <p:cViewPr varScale="1">
        <p:scale>
          <a:sx n="94" d="100"/>
          <a:sy n="94" d="100"/>
        </p:scale>
        <p:origin x="1528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10/26/21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So far we’ve talked about bag of words</a:t>
            </a:r>
          </a:p>
          <a:p>
            <a:pPr marL="0" indent="0">
              <a:buFontTx/>
              <a:buNone/>
            </a:pPr>
            <a:r>
              <a:rPr lang="en-US" dirty="0"/>
              <a:t>Quite powerful</a:t>
            </a:r>
          </a:p>
          <a:p>
            <a:pPr marL="0" indent="0">
              <a:buFontTx/>
              <a:buNone/>
            </a:pPr>
            <a:r>
              <a:rPr lang="en-US" dirty="0"/>
              <a:t>Let’s take a look at what people are actually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like I described for maternal health message triage</a:t>
            </a:r>
          </a:p>
          <a:p>
            <a:r>
              <a:rPr lang="en-US" baseline="0" dirty="0"/>
              <a:t>Here, we have expert-defined keywords, which we can then expand upon using word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98E89-17B2-4721-9E3B-530BF713E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81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ways to use embeddings – e.g. relationships</a:t>
            </a:r>
          </a:p>
          <a:p>
            <a:r>
              <a:rPr lang="en-US" dirty="0"/>
              <a:t>But we can also build a simple model based on embeddings.</a:t>
            </a:r>
          </a:p>
          <a:p>
            <a:r>
              <a:rPr lang="en-US" dirty="0"/>
              <a:t>We’ll talk about this more in subsequent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9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Again… more in this in subsequent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87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libraries out there for this</a:t>
            </a:r>
          </a:p>
          <a:p>
            <a:r>
              <a:rPr lang="en-US" dirty="0" err="1"/>
              <a:t>Huggingface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9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now deep learning based models – they’re better.</a:t>
            </a:r>
          </a:p>
          <a:p>
            <a:r>
              <a:rPr lang="en-US" dirty="0"/>
              <a:t>But the process ends up being the same</a:t>
            </a:r>
          </a:p>
          <a:p>
            <a:endParaRPr lang="en-US" dirty="0"/>
          </a:p>
          <a:p>
            <a:r>
              <a:rPr lang="en-US" dirty="0"/>
              <a:t>Comparison to extraction of features based on segmentation model, </a:t>
            </a:r>
            <a:r>
              <a:rPr lang="en-US"/>
              <a:t>then simple model based on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0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Articles in JAMA that mention NLP as of mid-2019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98E89-17B2-4721-9E3B-530BF713E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6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Originally looked like 38 research articles</a:t>
            </a:r>
          </a:p>
          <a:p>
            <a:r>
              <a:rPr lang="en-US" dirty="0"/>
              <a:t>28 are doing NLP – the remaining 10 are talking about NLP in limitations,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Of these 28, only 1 using neural word embeddings (word2vec)</a:t>
            </a:r>
          </a:p>
          <a:p>
            <a:r>
              <a:rPr lang="en-US" dirty="0"/>
              <a:t>Of the remaining ones, most are looking for pre-specified keywords</a:t>
            </a:r>
          </a:p>
          <a:p>
            <a:r>
              <a:rPr lang="en-US" dirty="0"/>
              <a:t>Others are using a bag of words approach like we saw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98E89-17B2-4721-9E3B-530BF713E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05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the different topics</a:t>
            </a:r>
          </a:p>
          <a:p>
            <a:endParaRPr lang="en-US" dirty="0"/>
          </a:p>
          <a:p>
            <a:r>
              <a:rPr lang="en-US" dirty="0"/>
              <a:t>As of 2019, most articles were not interpreting words in context. And this is where the major opportunity lies… and has facilitated question answering, text generation,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98E89-17B2-4721-9E3B-530BF713E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4384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 min window: long enough to allow an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anaesthesiologist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intervene, but short enough to represent near-term risks that would benefit from immediate attention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actually what’s used for the anesthesiologist comparison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training was less strict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930CD-5FC8-974D-BFDA-AF3BF3DDCB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477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Real-time information from Anesthesia Information Management System (Aims)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we’re also using “NLP”…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Meaning, presence of specific words in notes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1930CD-5FC8-974D-BFDA-AF3BF3DDCB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288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our example, bag of words was used to great effect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Triage based on bag of words</a:t>
            </a:r>
          </a:p>
          <a:p>
            <a:pPr marL="171450" indent="-171450">
              <a:buFontTx/>
              <a:buChar char="-"/>
            </a:pPr>
            <a:r>
              <a:rPr lang="en-US" dirty="0"/>
              <a:t>Identification of mistreatment of women based on keyword search, which we then refined. If you were doing this today, you could use word vectors… describe how this would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7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talked about this example</a:t>
            </a:r>
          </a:p>
          <a:p>
            <a:r>
              <a:rPr lang="en-US" dirty="0"/>
              <a:t>So far, what’s been done is to triage messages very similar to previous</a:t>
            </a:r>
          </a:p>
          <a:p>
            <a:r>
              <a:rPr lang="en-US" dirty="0"/>
              <a:t>Use bag of words to do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4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‘negative valence’ – words indicating anger, fear,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‘positive valence’ – words conveying happiness, joy,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</a:t>
            </a:r>
            <a:r>
              <a:rPr lang="en-US" baseline="0" dirty="0"/>
              <a:t> idea – have an automated method for identifying severity of dimensions of psychopathology</a:t>
            </a:r>
          </a:p>
          <a:p>
            <a:r>
              <a:rPr lang="en-US" baseline="0" dirty="0"/>
              <a:t>Then, use their score to look at descriptive statistics – i.e. admission / discharge trends and changes -- based on different psych dimensions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8EA247-0547-4418-98F2-2164883685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61350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E6CF-93DB-8F41-A9EE-AE5225BC3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9234A-0A14-DC4B-B3B1-F1F8C2C4D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9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C45-073B-4C44-BD1C-104964A3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15BB0-C650-B747-A318-886AADD53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0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8A3B8-4C00-C24D-8518-D0EBF183F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8CBE9-5BE8-2747-96B9-1D39A45C6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262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8ED9-843C-6141-BF19-09A08B6C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D0D5-F021-6048-A373-A90CFF3B2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73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C8DF-E833-1041-9276-EA2C163F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6FFDF-3BF9-8040-970F-E8EE92798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63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DFE6-0604-B346-B06C-5E88B569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B439-B5A9-5345-81B0-9A9F5BABB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E795-1A92-4B42-A151-1CFE4B178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48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24B9-D916-1D46-AF46-466D6934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50C8-B5F8-1D45-BF27-5077ED5AE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5E72E-37A1-DE44-AA75-881D1024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DC717-C8A0-934D-A208-158CCB898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0070C-47F6-C743-B954-1F1CB7F5D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67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FD04-824F-D94F-ABCA-1EFC57D0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193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84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AEE-4580-CF4A-BB08-C365CD84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705D-F50F-FB41-B381-23F12C8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4A9C-4136-824B-ADA5-77A71DA60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42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9B8E-A45C-3744-B455-F2C5FAA3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78388-555A-E440-A427-654A3A688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46CCD-CF48-B64F-A641-E3814AB3B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16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jamia/ocz200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Biomedical NLP in Practice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749421"/>
            <a:ext cx="6137564" cy="1183223"/>
          </a:xfrm>
        </p:spPr>
        <p:txBody>
          <a:bodyPr>
            <a:normAutofit/>
          </a:bodyPr>
          <a:lstStyle/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5A0D3F-15E6-C74F-BA1B-D28C7D2F38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8"/>
          <a:stretch/>
        </p:blipFill>
        <p:spPr>
          <a:xfrm>
            <a:off x="273211" y="763941"/>
            <a:ext cx="5533136" cy="4819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9D0065-2E9B-4549-85D2-DA02543584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044" y="876823"/>
            <a:ext cx="5428299" cy="55332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68" y="139658"/>
            <a:ext cx="11900771" cy="737167"/>
          </a:xfrm>
        </p:spPr>
        <p:txBody>
          <a:bodyPr>
            <a:normAutofit/>
          </a:bodyPr>
          <a:lstStyle/>
          <a:p>
            <a:r>
              <a:rPr lang="en-US" dirty="0"/>
              <a:t>Trends in psychopathology during stay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E34371-A52A-D044-93FC-E9FFE8AAF852}"/>
              </a:ext>
            </a:extLst>
          </p:cNvPr>
          <p:cNvSpPr/>
          <p:nvPr/>
        </p:nvSpPr>
        <p:spPr>
          <a:xfrm>
            <a:off x="149268" y="5671387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609539">
              <a:defRPr/>
            </a:pP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McCoy Jr, Thomas H., et al. "High throughput phenotyping for dimensional psychopathology in electronic health records."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Biological psychiatry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83.12 (2018): 997-1004.</a:t>
            </a:r>
            <a:endParaRPr lang="en-US" sz="1400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3996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59C856-B9CD-5549-BD7A-A220E40BA0CB}"/>
              </a:ext>
            </a:extLst>
          </p:cNvPr>
          <p:cNvSpPr txBox="1">
            <a:spLocks/>
          </p:cNvSpPr>
          <p:nvPr/>
        </p:nvSpPr>
        <p:spPr>
          <a:xfrm>
            <a:off x="149268" y="139658"/>
            <a:ext cx="11900771" cy="737167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 fontScale="82500" lnSpcReduction="20000"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5861" dirty="0"/>
              <a:t>Scoring Dimensional Psychopathology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F7DAC-A22D-4A42-BF8B-93A06C350EB7}"/>
              </a:ext>
            </a:extLst>
          </p:cNvPr>
          <p:cNvSpPr/>
          <p:nvPr/>
        </p:nvSpPr>
        <p:spPr>
          <a:xfrm>
            <a:off x="7937782" y="5666712"/>
            <a:ext cx="4198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>
              <a:defRPr/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McCoy Jr, Thomas H., et al. "High throughput phenotyping for dimensional psychopathology in electronic health records." 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Biological psychiatry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83.12 (2018): 997-1004.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FE59B0-8E16-BD4D-94EC-E34AC920439E}"/>
              </a:ext>
            </a:extLst>
          </p:cNvPr>
          <p:cNvSpPr/>
          <p:nvPr/>
        </p:nvSpPr>
        <p:spPr>
          <a:xfrm>
            <a:off x="497729" y="1368620"/>
            <a:ext cx="3381545" cy="20392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Expert-generated terms for each dimension </a:t>
            </a:r>
          </a:p>
          <a:p>
            <a:pPr algn="ctr"/>
            <a:r>
              <a:rPr lang="en-US" sz="2400" dirty="0"/>
              <a:t>(e.g. angry)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281FC07-FEC2-584A-BFFD-79A36D13539D}"/>
              </a:ext>
            </a:extLst>
          </p:cNvPr>
          <p:cNvSpPr/>
          <p:nvPr/>
        </p:nvSpPr>
        <p:spPr>
          <a:xfrm>
            <a:off x="1565984" y="3799167"/>
            <a:ext cx="3443027" cy="20392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Similar terms </a:t>
            </a:r>
          </a:p>
          <a:p>
            <a:pPr algn="ctr"/>
            <a:r>
              <a:rPr lang="en-US" sz="2400" dirty="0"/>
              <a:t>from DSM-IV </a:t>
            </a:r>
          </a:p>
          <a:p>
            <a:pPr algn="ctr"/>
            <a:r>
              <a:rPr lang="en-US" sz="2400" dirty="0"/>
              <a:t>(e.g. hostility)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79A2540-83A4-7640-B910-7ACF45B22EBF}"/>
              </a:ext>
            </a:extLst>
          </p:cNvPr>
          <p:cNvSpPr/>
          <p:nvPr/>
        </p:nvSpPr>
        <p:spPr>
          <a:xfrm>
            <a:off x="6819627" y="2203816"/>
            <a:ext cx="365760" cy="3657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4267" dirty="0"/>
              <a:t>+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03394-1232-0140-9045-23512B8DAC65}"/>
              </a:ext>
            </a:extLst>
          </p:cNvPr>
          <p:cNvCxnSpPr>
            <a:cxnSpLocks/>
            <a:stCxn id="26" idx="0"/>
            <a:endCxn id="18" idx="4"/>
          </p:cNvCxnSpPr>
          <p:nvPr/>
        </p:nvCxnSpPr>
        <p:spPr>
          <a:xfrm flipV="1">
            <a:off x="7002507" y="2569577"/>
            <a:ext cx="0" cy="1401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E332BC2-9282-FA4C-8A2B-221EFA89D6ED}"/>
              </a:ext>
            </a:extLst>
          </p:cNvPr>
          <p:cNvCxnSpPr>
            <a:cxnSpLocks/>
            <a:stCxn id="3" idx="3"/>
            <a:endCxn id="18" idx="2"/>
          </p:cNvCxnSpPr>
          <p:nvPr/>
        </p:nvCxnSpPr>
        <p:spPr>
          <a:xfrm flipV="1">
            <a:off x="3879274" y="2386696"/>
            <a:ext cx="2940353" cy="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8806ECB8-2CF9-3C48-95A1-F2CE2F6C1B87}"/>
              </a:ext>
            </a:extLst>
          </p:cNvPr>
          <p:cNvCxnSpPr>
            <a:cxnSpLocks/>
            <a:endCxn id="14" idx="1"/>
          </p:cNvCxnSpPr>
          <p:nvPr/>
        </p:nvCxnSpPr>
        <p:spPr>
          <a:xfrm rot="16200000" flipH="1">
            <a:off x="584756" y="3837567"/>
            <a:ext cx="1412472" cy="54998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7F0421D6-6C22-5249-8482-1474EE11947A}"/>
              </a:ext>
            </a:extLst>
          </p:cNvPr>
          <p:cNvSpPr/>
          <p:nvPr/>
        </p:nvSpPr>
        <p:spPr>
          <a:xfrm>
            <a:off x="5558996" y="3970879"/>
            <a:ext cx="2887021" cy="169583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Filter by association in clinical notes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29CB257-AD0C-7041-B1D1-827D43B8512D}"/>
              </a:ext>
            </a:extLst>
          </p:cNvPr>
          <p:cNvSpPr/>
          <p:nvPr/>
        </p:nvSpPr>
        <p:spPr>
          <a:xfrm>
            <a:off x="8446018" y="1368620"/>
            <a:ext cx="3381545" cy="20392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Final list of terms for each dimension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FAD9332-CCB1-9D42-9A87-689AAEFE3E79}"/>
              </a:ext>
            </a:extLst>
          </p:cNvPr>
          <p:cNvCxnSpPr>
            <a:stCxn id="14" idx="3"/>
            <a:endCxn id="26" idx="2"/>
          </p:cNvCxnSpPr>
          <p:nvPr/>
        </p:nvCxnSpPr>
        <p:spPr>
          <a:xfrm>
            <a:off x="5009012" y="4818795"/>
            <a:ext cx="5499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AE27077-3134-F440-B088-DA1810A49CBF}"/>
              </a:ext>
            </a:extLst>
          </p:cNvPr>
          <p:cNvCxnSpPr>
            <a:endCxn id="26" idx="1"/>
          </p:cNvCxnSpPr>
          <p:nvPr/>
        </p:nvCxnSpPr>
        <p:spPr>
          <a:xfrm>
            <a:off x="3879274" y="2789382"/>
            <a:ext cx="2102517" cy="14298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E2BC0CD-3D31-5D4F-82D1-AB095A843956}"/>
              </a:ext>
            </a:extLst>
          </p:cNvPr>
          <p:cNvCxnSpPr>
            <a:stCxn id="18" idx="6"/>
            <a:endCxn id="27" idx="1"/>
          </p:cNvCxnSpPr>
          <p:nvPr/>
        </p:nvCxnSpPr>
        <p:spPr>
          <a:xfrm>
            <a:off x="7185387" y="2386696"/>
            <a:ext cx="1260631" cy="1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109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ADAA-8191-D544-A388-48ABC61C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37CFA-6E9D-9248-A0DC-9545BFB5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…is on the rise for biomedical NLP</a:t>
            </a:r>
          </a:p>
        </p:txBody>
      </p:sp>
    </p:spTree>
    <p:extLst>
      <p:ext uri="{BB962C8B-B14F-4D97-AF65-F5344CB8AC3E}">
        <p14:creationId xmlns:p14="http://schemas.microsoft.com/office/powerpoint/2010/main" val="367353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7105-C4B3-114E-9AE8-746CE3C4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Rise of Deep Learning NLP in the Clinical Literature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C7A9DF76-E83B-B343-B413-03075AC6F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82404" y="1409497"/>
            <a:ext cx="9427191" cy="5083378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843171-E3A1-084B-B32B-162160989415}"/>
              </a:ext>
            </a:extLst>
          </p:cNvPr>
          <p:cNvSpPr txBox="1">
            <a:spLocks/>
          </p:cNvSpPr>
          <p:nvPr/>
        </p:nvSpPr>
        <p:spPr>
          <a:xfrm>
            <a:off x="2257424" y="6462120"/>
            <a:ext cx="7677150" cy="431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1000" i="1" dirty="0">
                <a:solidFill>
                  <a:srgbClr val="333333"/>
                </a:solidFill>
              </a:rPr>
              <a:t>J Am Med Inform Assoc</a:t>
            </a:r>
            <a:r>
              <a:rPr lang="en-US" sz="1000" dirty="0">
                <a:solidFill>
                  <a:srgbClr val="333333"/>
                </a:solidFill>
              </a:rPr>
              <a:t>, Volume 27, Issue 3, March 2020, Pages 457–470, </a:t>
            </a:r>
            <a:r>
              <a:rPr lang="en-US" sz="1000" dirty="0">
                <a:solidFill>
                  <a:srgbClr val="333333"/>
                </a:solidFill>
                <a:hlinkClick r:id="rId3"/>
              </a:rPr>
              <a:t>https://doi.org/10.1093/jamia/ocz200</a:t>
            </a:r>
            <a:endParaRPr lang="en-US" sz="1000" dirty="0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673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21894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“Embeddings Only” and feedforward neural network (i.e. MLP)</a:t>
            </a:r>
            <a:br>
              <a:rPr lang="en-US" sz="3600" dirty="0"/>
            </a:br>
            <a:r>
              <a:rPr lang="en-US" sz="3600" dirty="0"/>
              <a:t>Simple Word Embedding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168" y="2249293"/>
            <a:ext cx="7231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			is 				a 				sentence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07281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83529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958927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742807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572719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244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27736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1004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2173858" y="5678224"/>
            <a:ext cx="6245524" cy="749475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552805" y="5822128"/>
            <a:ext cx="78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2"/>
                </a:solidFill>
              </a:rPr>
              <a:t>MAX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/>
        </p:nvGraphicFramePr>
        <p:xfrm>
          <a:off x="10690165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8" name="Straight Arrow Connector 17"/>
          <p:cNvCxnSpPr>
            <a:stCxn id="12" idx="3"/>
          </p:cNvCxnSpPr>
          <p:nvPr/>
        </p:nvCxnSpPr>
        <p:spPr>
          <a:xfrm>
            <a:off x="9338598" y="6052961"/>
            <a:ext cx="1220135" cy="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0991905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517854" y="2249293"/>
            <a:ext cx="8846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9799608" y="1535504"/>
            <a:ext cx="0" cy="51758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80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4885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RNN: transfer </a:t>
            </a:r>
            <a:r>
              <a:rPr lang="en-US" sz="4000" i="1" dirty="0"/>
              <a:t>relevant</a:t>
            </a:r>
            <a:r>
              <a:rPr lang="en-US" sz="4000" dirty="0"/>
              <a:t> information about earlier words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6360" y="940745"/>
            <a:ext cx="103428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 			   		 movie 						is 			     		awful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96435"/>
              </p:ext>
            </p:extLst>
          </p:nvPr>
        </p:nvGraphicFramePr>
        <p:xfrm>
          <a:off x="1069555" y="1996730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0220410"/>
              </p:ext>
            </p:extLst>
          </p:nvPr>
        </p:nvGraphicFramePr>
        <p:xfrm>
          <a:off x="4037404" y="1996730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14582"/>
              </p:ext>
            </p:extLst>
          </p:nvPr>
        </p:nvGraphicFramePr>
        <p:xfrm>
          <a:off x="7278385" y="1996730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942680"/>
              </p:ext>
            </p:extLst>
          </p:nvPr>
        </p:nvGraphicFramePr>
        <p:xfrm>
          <a:off x="10215325" y="1996730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7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1334993" y="1576789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06317" y="1576789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7547194" y="1576789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0482559" y="1576789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8125D7F-42A2-D845-B37E-83B549A42DD4}"/>
              </a:ext>
            </a:extLst>
          </p:cNvPr>
          <p:cNvSpPr txBox="1"/>
          <p:nvPr/>
        </p:nvSpPr>
        <p:spPr>
          <a:xfrm>
            <a:off x="1061286" y="6191501"/>
            <a:ext cx="63234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7EB12-163E-AF49-BC21-67417206FC47}"/>
              </a:ext>
            </a:extLst>
          </p:cNvPr>
          <p:cNvSpPr txBox="1"/>
          <p:nvPr/>
        </p:nvSpPr>
        <p:spPr>
          <a:xfrm>
            <a:off x="3978073" y="6191501"/>
            <a:ext cx="63234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i2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2AE5A1-9DD3-264D-A0BA-B6B13E52D022}"/>
              </a:ext>
            </a:extLst>
          </p:cNvPr>
          <p:cNvSpPr txBox="1"/>
          <p:nvPr/>
        </p:nvSpPr>
        <p:spPr>
          <a:xfrm>
            <a:off x="7256211" y="6194399"/>
            <a:ext cx="63234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i3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9C5717-C8FB-5548-B84E-6E2C22FBA4D8}"/>
              </a:ext>
            </a:extLst>
          </p:cNvPr>
          <p:cNvSpPr txBox="1"/>
          <p:nvPr/>
        </p:nvSpPr>
        <p:spPr>
          <a:xfrm>
            <a:off x="10110889" y="6191501"/>
            <a:ext cx="63234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i4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1334F8-B22B-5741-A26D-EB12E43EF852}"/>
              </a:ext>
            </a:extLst>
          </p:cNvPr>
          <p:cNvSpPr txBox="1"/>
          <p:nvPr/>
        </p:nvSpPr>
        <p:spPr>
          <a:xfrm>
            <a:off x="916360" y="5852733"/>
            <a:ext cx="10469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esta</a:t>
            </a:r>
            <a:r>
              <a:rPr lang="en-US" sz="3200" dirty="0"/>
              <a:t> 			  		</a:t>
            </a:r>
            <a:r>
              <a:rPr lang="en-US" sz="3200" dirty="0" err="1"/>
              <a:t>pelicula</a:t>
            </a:r>
            <a:r>
              <a:rPr lang="en-US" sz="3200" dirty="0"/>
              <a:t> 	  			  		es 			  		  horrible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C50BA8F-3A67-C748-BCBE-FDB2E9C89C1C}"/>
              </a:ext>
            </a:extLst>
          </p:cNvPr>
          <p:cNvSpPr/>
          <p:nvPr/>
        </p:nvSpPr>
        <p:spPr>
          <a:xfrm>
            <a:off x="502333" y="5336778"/>
            <a:ext cx="1665319" cy="52294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MLP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F093E1-11B9-AE4F-853A-FD124320F8EF}"/>
              </a:ext>
            </a:extLst>
          </p:cNvPr>
          <p:cNvCxnSpPr>
            <a:cxnSpLocks/>
            <a:stCxn id="7" idx="2"/>
            <a:endCxn id="3" idx="0"/>
          </p:cNvCxnSpPr>
          <p:nvPr/>
        </p:nvCxnSpPr>
        <p:spPr>
          <a:xfrm flipH="1">
            <a:off x="1334993" y="5052656"/>
            <a:ext cx="4552" cy="284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B65EA22-5BB6-D04F-8A15-E233EB48DB52}"/>
              </a:ext>
            </a:extLst>
          </p:cNvPr>
          <p:cNvCxnSpPr>
            <a:cxnSpLocks/>
          </p:cNvCxnSpPr>
          <p:nvPr/>
        </p:nvCxnSpPr>
        <p:spPr>
          <a:xfrm flipH="1">
            <a:off x="1337267" y="5852733"/>
            <a:ext cx="1" cy="16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24501CD5-6E33-E446-8FFA-23EB22472C15}"/>
              </a:ext>
            </a:extLst>
          </p:cNvPr>
          <p:cNvSpPr/>
          <p:nvPr/>
        </p:nvSpPr>
        <p:spPr>
          <a:xfrm>
            <a:off x="3466164" y="5337550"/>
            <a:ext cx="1665319" cy="52294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MLP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B31847-FCA9-4449-AEAD-A16D532FFB6B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4298824" y="5053430"/>
            <a:ext cx="4551" cy="284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91A2D91-8E82-8F4A-9597-8928FA3F5DC4}"/>
              </a:ext>
            </a:extLst>
          </p:cNvPr>
          <p:cNvCxnSpPr>
            <a:cxnSpLocks/>
          </p:cNvCxnSpPr>
          <p:nvPr/>
        </p:nvCxnSpPr>
        <p:spPr>
          <a:xfrm flipH="1">
            <a:off x="4301098" y="5853505"/>
            <a:ext cx="1" cy="16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CACE63C1-9234-7A47-BF73-3E30BEC374EE}"/>
              </a:ext>
            </a:extLst>
          </p:cNvPr>
          <p:cNvSpPr/>
          <p:nvPr/>
        </p:nvSpPr>
        <p:spPr>
          <a:xfrm>
            <a:off x="6695783" y="5329789"/>
            <a:ext cx="1665319" cy="52294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MLP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4F340DA-9790-6240-8CCD-D2786B917423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7528443" y="5045669"/>
            <a:ext cx="4551" cy="284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1AAAE91-165B-D846-B81B-27E02CB19603}"/>
              </a:ext>
            </a:extLst>
          </p:cNvPr>
          <p:cNvCxnSpPr>
            <a:cxnSpLocks/>
          </p:cNvCxnSpPr>
          <p:nvPr/>
        </p:nvCxnSpPr>
        <p:spPr>
          <a:xfrm flipH="1">
            <a:off x="7530716" y="5845743"/>
            <a:ext cx="1" cy="16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BFB6B8DB-FABD-5E47-9CFE-660FF0F43981}"/>
              </a:ext>
            </a:extLst>
          </p:cNvPr>
          <p:cNvSpPr/>
          <p:nvPr/>
        </p:nvSpPr>
        <p:spPr>
          <a:xfrm>
            <a:off x="9626104" y="5336778"/>
            <a:ext cx="1665319" cy="52294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MLP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2E44A25-B093-944C-BCEE-8BA7C1886AE5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10458764" y="5052658"/>
            <a:ext cx="4551" cy="2841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6C5EBC-2490-7147-B3EF-9C7C481AE747}"/>
              </a:ext>
            </a:extLst>
          </p:cNvPr>
          <p:cNvCxnSpPr>
            <a:cxnSpLocks/>
          </p:cNvCxnSpPr>
          <p:nvPr/>
        </p:nvCxnSpPr>
        <p:spPr>
          <a:xfrm flipH="1">
            <a:off x="10461038" y="5852733"/>
            <a:ext cx="1" cy="16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8EBB92F-DE8A-BB40-8223-9210B6B5C774}"/>
              </a:ext>
            </a:extLst>
          </p:cNvPr>
          <p:cNvCxnSpPr>
            <a:cxnSpLocks/>
            <a:stCxn id="3" idx="6"/>
            <a:endCxn id="27" idx="2"/>
          </p:cNvCxnSpPr>
          <p:nvPr/>
        </p:nvCxnSpPr>
        <p:spPr>
          <a:xfrm>
            <a:off x="2167651" y="5598251"/>
            <a:ext cx="1298512" cy="7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C46744-9211-F047-AB83-31D1A8DFDF16}"/>
              </a:ext>
            </a:extLst>
          </p:cNvPr>
          <p:cNvCxnSpPr>
            <a:cxnSpLocks/>
            <a:stCxn id="27" idx="6"/>
            <a:endCxn id="33" idx="2"/>
          </p:cNvCxnSpPr>
          <p:nvPr/>
        </p:nvCxnSpPr>
        <p:spPr>
          <a:xfrm flipV="1">
            <a:off x="5131483" y="5591262"/>
            <a:ext cx="1564300" cy="776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10DE084-C060-7A41-8CF0-DABFC651CF9E}"/>
              </a:ext>
            </a:extLst>
          </p:cNvPr>
          <p:cNvCxnSpPr>
            <a:cxnSpLocks/>
            <a:stCxn id="33" idx="6"/>
            <a:endCxn id="36" idx="2"/>
          </p:cNvCxnSpPr>
          <p:nvPr/>
        </p:nvCxnSpPr>
        <p:spPr>
          <a:xfrm>
            <a:off x="8361101" y="5591261"/>
            <a:ext cx="1265003" cy="698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87B62809-9F92-9046-B928-02F1EA8BE479}"/>
              </a:ext>
            </a:extLst>
          </p:cNvPr>
          <p:cNvSpPr txBox="1"/>
          <p:nvPr/>
        </p:nvSpPr>
        <p:spPr>
          <a:xfrm>
            <a:off x="2512479" y="4910944"/>
            <a:ext cx="63234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i1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7DBC131-0FDC-5C4F-A1E2-4FB0909E7B52}"/>
              </a:ext>
            </a:extLst>
          </p:cNvPr>
          <p:cNvSpPr txBox="1"/>
          <p:nvPr/>
        </p:nvSpPr>
        <p:spPr>
          <a:xfrm>
            <a:off x="5670471" y="4917933"/>
            <a:ext cx="63234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i2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DD764FE-EF9A-B14A-B200-362FEF080930}"/>
              </a:ext>
            </a:extLst>
          </p:cNvPr>
          <p:cNvSpPr txBox="1"/>
          <p:nvPr/>
        </p:nvSpPr>
        <p:spPr>
          <a:xfrm>
            <a:off x="8677430" y="4917933"/>
            <a:ext cx="63234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i3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91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197EF-AC74-3D45-925F-A2AC80CB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CNNs for NLP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C80C1A-510D-4441-A8D5-E6864906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426"/>
            <a:ext cx="12192000" cy="491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0BC2B9-5888-E24E-8AE5-2D970957EF39}"/>
              </a:ext>
            </a:extLst>
          </p:cNvPr>
          <p:cNvSpPr txBox="1"/>
          <p:nvPr/>
        </p:nvSpPr>
        <p:spPr>
          <a:xfrm>
            <a:off x="1778189" y="6468196"/>
            <a:ext cx="8635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1" u="none" strike="noStrike" dirty="0">
                <a:solidFill>
                  <a:srgbClr val="666666"/>
                </a:solidFill>
                <a:effectLst/>
                <a:latin typeface="Lora" pitchFamily="2" charset="77"/>
              </a:rPr>
              <a:t>Kim, Y. (2014). Convolutional Neural Networks for Sentence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47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9A43-0B07-9D49-B4BC-7CF697B4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SOTA in 2021: re-purpose deep, pre-trained NLP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384E5-F9A4-2A44-854B-A7DAF79C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377"/>
            <a:ext cx="12192000" cy="422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84D70-78CE-B24B-A5AD-7AF4BF29DDF5}"/>
              </a:ext>
            </a:extLst>
          </p:cNvPr>
          <p:cNvSpPr txBox="1"/>
          <p:nvPr/>
        </p:nvSpPr>
        <p:spPr>
          <a:xfrm>
            <a:off x="6096000" y="5943938"/>
            <a:ext cx="61005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Lee J, Yoon W, Kim S, Kim D, Kim S, So CH, Kang J.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BioBERT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pre-trained biomedical language representation model for biomedical text mining. Bioinformatics. 2020 Feb 15;36(4):1234-40.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3714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873C-4350-514B-ABF4-FC8319DD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 + Simple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0A25E2-468E-B541-A4A2-FA835A1ACD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…is often the most practical approach</a:t>
            </a:r>
          </a:p>
        </p:txBody>
      </p:sp>
    </p:spTree>
    <p:extLst>
      <p:ext uri="{BB962C8B-B14F-4D97-AF65-F5344CB8AC3E}">
        <p14:creationId xmlns:p14="http://schemas.microsoft.com/office/powerpoint/2010/main" val="214047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8946-FC6F-5247-A331-50FF9EC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Old(er)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C6BE-6F99-F447-9C5E-73575908F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Unified Medical Language System (UMLS)</a:t>
            </a:r>
          </a:p>
          <a:p>
            <a:endParaRPr lang="en-US" dirty="0"/>
          </a:p>
          <a:p>
            <a:r>
              <a:rPr lang="en-US" dirty="0"/>
              <a:t>Apache </a:t>
            </a:r>
            <a:r>
              <a:rPr lang="en-US" dirty="0" err="1"/>
              <a:t>cTAKES</a:t>
            </a:r>
            <a:endParaRPr lang="en-US" dirty="0"/>
          </a:p>
          <a:p>
            <a:endParaRPr lang="en-US" dirty="0"/>
          </a:p>
          <a:p>
            <a:r>
              <a:rPr lang="en-US" u="sng" dirty="0"/>
              <a:t>Rules-based systems</a:t>
            </a:r>
            <a:r>
              <a:rPr lang="en-US" dirty="0"/>
              <a:t> to extract medical concepts from free text</a:t>
            </a:r>
          </a:p>
          <a:p>
            <a:endParaRPr lang="en-US" dirty="0"/>
          </a:p>
          <a:p>
            <a:r>
              <a:rPr lang="en-US" dirty="0"/>
              <a:t>Can then build predictive models based on presence or absence of specific medical concepts</a:t>
            </a:r>
          </a:p>
        </p:txBody>
      </p:sp>
    </p:spTree>
    <p:extLst>
      <p:ext uri="{BB962C8B-B14F-4D97-AF65-F5344CB8AC3E}">
        <p14:creationId xmlns:p14="http://schemas.microsoft.com/office/powerpoint/2010/main" val="309762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ADAA-8191-D544-A388-48ABC61C3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37CFA-6E9D-9248-A0DC-9545BFB51A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…is common and effective for biomedical NLP</a:t>
            </a:r>
          </a:p>
        </p:txBody>
      </p:sp>
    </p:spTree>
    <p:extLst>
      <p:ext uri="{BB962C8B-B14F-4D97-AF65-F5344CB8AC3E}">
        <p14:creationId xmlns:p14="http://schemas.microsoft.com/office/powerpoint/2010/main" val="3052432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B8E60-CD41-104E-995A-50F0A86D5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50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Same Idea (Med Concept Recognition), Newer Tech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71B823-C0F0-934A-BA38-0522DB71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197139"/>
            <a:ext cx="10515601" cy="52957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39BF5-3617-8347-8EE5-10AB08C826C9}"/>
              </a:ext>
            </a:extLst>
          </p:cNvPr>
          <p:cNvSpPr txBox="1"/>
          <p:nvPr/>
        </p:nvSpPr>
        <p:spPr>
          <a:xfrm>
            <a:off x="3045725" y="6492875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demo.johnsnowlabs.com</a:t>
            </a:r>
            <a:r>
              <a:rPr lang="en-US" dirty="0"/>
              <a:t>/healthcare/NER_CLINICAL/</a:t>
            </a:r>
          </a:p>
        </p:txBody>
      </p:sp>
    </p:spTree>
    <p:extLst>
      <p:ext uri="{BB962C8B-B14F-4D97-AF65-F5344CB8AC3E}">
        <p14:creationId xmlns:p14="http://schemas.microsoft.com/office/powerpoint/2010/main" val="582347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3833"/>
            <a:ext cx="10515600" cy="4853130"/>
          </a:xfrm>
        </p:spPr>
        <p:txBody>
          <a:bodyPr>
            <a:normAutofit/>
          </a:bodyPr>
          <a:lstStyle/>
          <a:p>
            <a:r>
              <a:rPr lang="en-US" dirty="0"/>
              <a:t>Bag of words techniques already go beyond the majority of “NLP” found in the medical literature</a:t>
            </a:r>
          </a:p>
          <a:p>
            <a:endParaRPr lang="en-US" dirty="0"/>
          </a:p>
          <a:p>
            <a:r>
              <a:rPr lang="en-US" dirty="0"/>
              <a:t>However, deep learning is rising in popularity. Much like in computer vision, we can now use transfer learning to adapt a pre-trained model to the problem at hand. It is best to start with a model pre-trained on a biomedical corpus.</a:t>
            </a:r>
          </a:p>
          <a:p>
            <a:endParaRPr lang="en-US" dirty="0"/>
          </a:p>
          <a:p>
            <a:r>
              <a:rPr lang="en-US" dirty="0"/>
              <a:t>Alternatively, we can take a more ad hoc approach: identify medical concepts with off the shelf deep learning tech, then build simple models on top of the identified medical concepts</a:t>
            </a:r>
          </a:p>
        </p:txBody>
      </p:sp>
    </p:spTree>
    <p:extLst>
      <p:ext uri="{BB962C8B-B14F-4D97-AF65-F5344CB8AC3E}">
        <p14:creationId xmlns:p14="http://schemas.microsoft.com/office/powerpoint/2010/main" val="753098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of NLP in JAMA…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9" y="1583696"/>
            <a:ext cx="7150083" cy="476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81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of NLP in JAMA…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1366936" y="3289306"/>
            <a:ext cx="21852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>
              <a:defRPr/>
            </a:pPr>
            <a:r>
              <a:rPr lang="en-US" sz="2800" b="1" dirty="0">
                <a:solidFill>
                  <a:srgbClr val="1F497D"/>
                </a:solidFill>
                <a:latin typeface="Helvetica Neue"/>
              </a:rPr>
              <a:t>28</a:t>
            </a:r>
            <a:r>
              <a:rPr lang="en-US" sz="2800" dirty="0">
                <a:solidFill>
                  <a:srgbClr val="333333"/>
                </a:solidFill>
                <a:latin typeface="Helvetica Neue"/>
              </a:rPr>
              <a:t> research </a:t>
            </a:r>
          </a:p>
          <a:p>
            <a:pPr defTabSz="609539">
              <a:defRPr/>
            </a:pPr>
            <a:r>
              <a:rPr lang="en-US" sz="2800" dirty="0">
                <a:solidFill>
                  <a:srgbClr val="333333"/>
                </a:solidFill>
                <a:latin typeface="Helvetica Neue"/>
              </a:rPr>
              <a:t>articles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93896" y="1971568"/>
            <a:ext cx="5666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>
              <a:defRPr/>
            </a:pPr>
            <a:r>
              <a:rPr lang="en-US" sz="2800" b="1" dirty="0">
                <a:solidFill>
                  <a:srgbClr val="9BBB59"/>
                </a:solidFill>
                <a:latin typeface="Helvetica Neue"/>
              </a:rPr>
              <a:t>1</a:t>
            </a:r>
            <a:r>
              <a:rPr lang="en-US" sz="2800" dirty="0">
                <a:solidFill>
                  <a:srgbClr val="333333"/>
                </a:solidFill>
                <a:latin typeface="Helvetica Neue"/>
              </a:rPr>
              <a:t> uses word vectors</a:t>
            </a:r>
          </a:p>
        </p:txBody>
      </p:sp>
      <p:sp>
        <p:nvSpPr>
          <p:cNvPr id="6" name="Rectangle 5"/>
          <p:cNvSpPr/>
          <p:nvPr/>
        </p:nvSpPr>
        <p:spPr>
          <a:xfrm>
            <a:off x="5493896" y="3504750"/>
            <a:ext cx="66981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>
              <a:defRPr/>
            </a:pPr>
            <a:r>
              <a:rPr lang="en-US" sz="2800" b="1" dirty="0">
                <a:solidFill>
                  <a:srgbClr val="8064A2"/>
                </a:solidFill>
                <a:latin typeface="Helvetica Neue"/>
              </a:rPr>
              <a:t>28 </a:t>
            </a:r>
            <a:r>
              <a:rPr lang="en-US" sz="2800" dirty="0">
                <a:solidFill>
                  <a:srgbClr val="333333"/>
                </a:solidFill>
                <a:latin typeface="Helvetica Neue"/>
              </a:rPr>
              <a:t>use word counts or frequencies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 flipV="1">
            <a:off x="3552150" y="2269655"/>
            <a:ext cx="1941748" cy="14967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4" idx="3"/>
            <a:endCxn id="6" idx="1"/>
          </p:cNvCxnSpPr>
          <p:nvPr/>
        </p:nvCxnSpPr>
        <p:spPr>
          <a:xfrm>
            <a:off x="3605157" y="3781748"/>
            <a:ext cx="18887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493897" y="4402931"/>
            <a:ext cx="625839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 defTabSz="609539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333333"/>
                </a:solidFill>
                <a:latin typeface="Helvetica Neue"/>
              </a:rPr>
              <a:t>The majority of these search only for a limited number of keywords or expressions</a:t>
            </a:r>
          </a:p>
        </p:txBody>
      </p:sp>
    </p:spTree>
    <p:extLst>
      <p:ext uri="{BB962C8B-B14F-4D97-AF65-F5344CB8AC3E}">
        <p14:creationId xmlns:p14="http://schemas.microsoft.com/office/powerpoint/2010/main" val="428938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Survey of NLP in JAMA…</a:t>
            </a:r>
          </a:p>
        </p:txBody>
      </p:sp>
      <p:sp>
        <p:nvSpPr>
          <p:cNvPr id="4" name="Rectangle 3"/>
          <p:cNvSpPr/>
          <p:nvPr/>
        </p:nvSpPr>
        <p:spPr>
          <a:xfrm>
            <a:off x="1366936" y="3289306"/>
            <a:ext cx="21852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>
              <a:defRPr/>
            </a:pPr>
            <a:r>
              <a:rPr lang="en-US" sz="2800" b="1" dirty="0">
                <a:solidFill>
                  <a:srgbClr val="1F497D"/>
                </a:solidFill>
                <a:latin typeface="Helvetica Neue"/>
              </a:rPr>
              <a:t>28</a:t>
            </a:r>
            <a:r>
              <a:rPr lang="en-US" sz="2800" dirty="0">
                <a:solidFill>
                  <a:srgbClr val="333333"/>
                </a:solidFill>
                <a:latin typeface="Helvetica Neue"/>
              </a:rPr>
              <a:t> research </a:t>
            </a:r>
          </a:p>
          <a:p>
            <a:pPr defTabSz="609539">
              <a:defRPr/>
            </a:pPr>
            <a:r>
              <a:rPr lang="en-US" sz="2800" dirty="0">
                <a:solidFill>
                  <a:srgbClr val="333333"/>
                </a:solidFill>
                <a:latin typeface="Helvetica Neue"/>
              </a:rPr>
              <a:t>articles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493897" y="1792602"/>
            <a:ext cx="56662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>
              <a:defRPr/>
            </a:pPr>
            <a:r>
              <a:rPr lang="en-US" sz="2800" b="1" dirty="0">
                <a:solidFill>
                  <a:srgbClr val="9BBB59"/>
                </a:solidFill>
                <a:latin typeface="Helvetica Neue"/>
              </a:rPr>
              <a:t>4</a:t>
            </a:r>
            <a:r>
              <a:rPr lang="en-US" sz="2800" dirty="0">
                <a:solidFill>
                  <a:srgbClr val="333333"/>
                </a:solidFill>
                <a:latin typeface="Helvetica Neue"/>
              </a:rPr>
              <a:t> utilize EHR text features in predictive models (e.g. mortality)</a:t>
            </a:r>
          </a:p>
        </p:txBody>
      </p:sp>
      <p:sp>
        <p:nvSpPr>
          <p:cNvPr id="6" name="Rectangle 5"/>
          <p:cNvSpPr/>
          <p:nvPr/>
        </p:nvSpPr>
        <p:spPr>
          <a:xfrm>
            <a:off x="5493897" y="3289305"/>
            <a:ext cx="55291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>
              <a:defRPr/>
            </a:pPr>
            <a:r>
              <a:rPr lang="en-US" sz="2800" b="1" dirty="0">
                <a:solidFill>
                  <a:srgbClr val="8064A2"/>
                </a:solidFill>
                <a:latin typeface="Helvetica Neue"/>
              </a:rPr>
              <a:t>20</a:t>
            </a:r>
            <a:r>
              <a:rPr lang="en-US" sz="2800" dirty="0">
                <a:solidFill>
                  <a:srgbClr val="333333"/>
                </a:solidFill>
                <a:latin typeface="Helvetica Neue"/>
              </a:rPr>
              <a:t> identify specific diagnoses or medical events from the EHR</a:t>
            </a:r>
          </a:p>
        </p:txBody>
      </p:sp>
      <p:sp>
        <p:nvSpPr>
          <p:cNvPr id="7" name="Rectangle 6"/>
          <p:cNvSpPr/>
          <p:nvPr/>
        </p:nvSpPr>
        <p:spPr>
          <a:xfrm>
            <a:off x="5493897" y="4786007"/>
            <a:ext cx="50816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39">
              <a:defRPr/>
            </a:pPr>
            <a:r>
              <a:rPr lang="en-US" sz="2800" b="1" dirty="0">
                <a:solidFill>
                  <a:srgbClr val="4BACC6"/>
                </a:solidFill>
                <a:latin typeface="Helvetica Neue"/>
              </a:rPr>
              <a:t>4</a:t>
            </a:r>
            <a:r>
              <a:rPr lang="en-US" sz="2800" dirty="0">
                <a:solidFill>
                  <a:srgbClr val="333333"/>
                </a:solidFill>
                <a:latin typeface="Helvetica Neue"/>
              </a:rPr>
              <a:t> identify other care-related information in the EHR</a:t>
            </a:r>
          </a:p>
        </p:txBody>
      </p:sp>
      <p:cxnSp>
        <p:nvCxnSpPr>
          <p:cNvPr id="9" name="Straight Connector 8"/>
          <p:cNvCxnSpPr>
            <a:stCxn id="4" idx="3"/>
            <a:endCxn id="5" idx="1"/>
          </p:cNvCxnSpPr>
          <p:nvPr/>
        </p:nvCxnSpPr>
        <p:spPr>
          <a:xfrm flipV="1">
            <a:off x="3552150" y="2269655"/>
            <a:ext cx="1941748" cy="149670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  <a:stCxn id="4" idx="3"/>
            <a:endCxn id="6" idx="1"/>
          </p:cNvCxnSpPr>
          <p:nvPr/>
        </p:nvCxnSpPr>
        <p:spPr>
          <a:xfrm flipV="1">
            <a:off x="3605156" y="3781748"/>
            <a:ext cx="1888741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3"/>
            <a:endCxn id="7" idx="1"/>
          </p:cNvCxnSpPr>
          <p:nvPr/>
        </p:nvCxnSpPr>
        <p:spPr>
          <a:xfrm>
            <a:off x="3552150" y="3766359"/>
            <a:ext cx="1941748" cy="149670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15AFE64-E8F4-C94C-8292-CEC90B740436}"/>
              </a:ext>
            </a:extLst>
          </p:cNvPr>
          <p:cNvSpPr/>
          <p:nvPr/>
        </p:nvSpPr>
        <p:spPr>
          <a:xfrm>
            <a:off x="1366937" y="5247673"/>
            <a:ext cx="29642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39">
              <a:defRPr/>
            </a:pPr>
            <a:r>
              <a:rPr lang="en-US" sz="2800" b="1" dirty="0">
                <a:solidFill>
                  <a:schemeClr val="accent2"/>
                </a:solidFill>
                <a:latin typeface="Helvetica Neue"/>
              </a:rPr>
              <a:t>0</a:t>
            </a:r>
            <a:r>
              <a:rPr lang="en-US" sz="2800" dirty="0">
                <a:solidFill>
                  <a:srgbClr val="333333"/>
                </a:solidFill>
                <a:latin typeface="Helvetica Neue"/>
              </a:rPr>
              <a:t> interpret words </a:t>
            </a:r>
          </a:p>
          <a:p>
            <a:pPr defTabSz="609539">
              <a:defRPr/>
            </a:pPr>
            <a:r>
              <a:rPr lang="en-US" sz="2800" i="1" dirty="0" err="1">
                <a:solidFill>
                  <a:srgbClr val="333333"/>
                </a:solidFill>
                <a:latin typeface="Helvetica Neue"/>
              </a:rPr>
              <a:t>i</a:t>
            </a:r>
            <a:r>
              <a:rPr lang="en-US" sz="2800" i="1" dirty="0">
                <a:solidFill>
                  <a:srgbClr val="333333"/>
                </a:solidFill>
                <a:latin typeface="Helvetica Neue"/>
              </a:rPr>
              <a:t>n context</a:t>
            </a:r>
          </a:p>
        </p:txBody>
      </p:sp>
    </p:spTree>
    <p:extLst>
      <p:ext uri="{BB962C8B-B14F-4D97-AF65-F5344CB8AC3E}">
        <p14:creationId xmlns:p14="http://schemas.microsoft.com/office/powerpoint/2010/main" val="154735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12BDCC-3444-2F42-919B-3E437128B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2825751"/>
            <a:ext cx="12090400" cy="3619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1F1501-DA6F-7C45-90B8-46245F6ED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Hypoxemia Prediction during Surgery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868B44-B08A-F741-AB14-436EBD01F62B}"/>
              </a:ext>
            </a:extLst>
          </p:cNvPr>
          <p:cNvSpPr/>
          <p:nvPr/>
        </p:nvSpPr>
        <p:spPr>
          <a:xfrm>
            <a:off x="609601" y="1199546"/>
            <a:ext cx="1080654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22222"/>
                </a:solidFill>
                <a:latin typeface="Lora"/>
              </a:rPr>
              <a:t>Real-time Prediction Task</a:t>
            </a:r>
            <a:r>
              <a:rPr lang="en-US" sz="2400" dirty="0">
                <a:solidFill>
                  <a:srgbClr val="222222"/>
                </a:solidFill>
                <a:latin typeface="Lora"/>
              </a:rPr>
              <a:t>: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Lora"/>
              </a:rPr>
              <a:t>hypoxemia (yes/no) </a:t>
            </a:r>
            <a:r>
              <a:rPr lang="en-US" sz="2400" u="sng" dirty="0">
                <a:solidFill>
                  <a:srgbClr val="222222"/>
                </a:solidFill>
                <a:latin typeface="Lora"/>
              </a:rPr>
              <a:t>in the next 5 minutes</a:t>
            </a:r>
            <a:r>
              <a:rPr lang="en-US" sz="2400" dirty="0">
                <a:solidFill>
                  <a:srgbClr val="222222"/>
                </a:solidFill>
                <a:latin typeface="Lora"/>
              </a:rPr>
              <a:t>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Lora"/>
              </a:rPr>
              <a:t>based on data from the Anesthesia Information Management System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Lora"/>
              </a:rPr>
              <a:t>static features + real-time features collected up to that time point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903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83D127-706D-584C-AA7D-7F857B5F75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502"/>
          <a:stretch/>
        </p:blipFill>
        <p:spPr>
          <a:xfrm>
            <a:off x="0" y="939801"/>
            <a:ext cx="12192000" cy="54864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67F557A-EBE1-BE49-8CBD-6AC00BDF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000"/>
            <a:ext cx="12192000" cy="1143000"/>
          </a:xfrm>
        </p:spPr>
        <p:txBody>
          <a:bodyPr>
            <a:noAutofit/>
          </a:bodyPr>
          <a:lstStyle/>
          <a:p>
            <a:r>
              <a:rPr lang="en-US" sz="4800" dirty="0"/>
              <a:t>A majority of features are keyword counts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32A7C18-1360-3840-AE07-35DAE6529DF8}"/>
              </a:ext>
            </a:extLst>
          </p:cNvPr>
          <p:cNvSpPr/>
          <p:nvPr/>
        </p:nvSpPr>
        <p:spPr>
          <a:xfrm>
            <a:off x="9979843" y="1508288"/>
            <a:ext cx="1872792" cy="1018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1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5A9C0F-C73E-5044-BA14-46B00A07B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60" y="1452172"/>
            <a:ext cx="6561150" cy="349053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4FEACA-2FD0-CB41-8405-C78FC1681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9657"/>
            <a:ext cx="12192000" cy="737166"/>
          </a:xfrm>
        </p:spPr>
        <p:txBody>
          <a:bodyPr>
            <a:normAutofit/>
          </a:bodyPr>
          <a:lstStyle/>
          <a:p>
            <a:r>
              <a:rPr lang="en-US" dirty="0"/>
              <a:t>Global Maternal Health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D5F0AE-E388-7445-B1D8-1105038B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56" y="2619708"/>
            <a:ext cx="4027006" cy="26819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2026FB-1925-2E46-B2A1-98454C1EDDB0}"/>
              </a:ext>
            </a:extLst>
          </p:cNvPr>
          <p:cNvSpPr/>
          <p:nvPr/>
        </p:nvSpPr>
        <p:spPr>
          <a:xfrm>
            <a:off x="571047" y="1148101"/>
            <a:ext cx="36210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212326"/>
                </a:solidFill>
                <a:latin typeface="freight-sans-pro"/>
              </a:rPr>
              <a:t>Maternal Health </a:t>
            </a:r>
            <a:r>
              <a:rPr lang="en-US" b="1" dirty="0" err="1">
                <a:solidFill>
                  <a:srgbClr val="212326"/>
                </a:solidFill>
                <a:latin typeface="freight-sans-pro"/>
              </a:rPr>
              <a:t>HelpDesk</a:t>
            </a:r>
            <a:r>
              <a:rPr lang="en-US" b="1" dirty="0">
                <a:solidFill>
                  <a:srgbClr val="212326"/>
                </a:solidFill>
                <a:latin typeface="freight-sans-pro"/>
              </a:rPr>
              <a:t>:</a:t>
            </a:r>
          </a:p>
          <a:p>
            <a:pPr algn="ctr"/>
            <a:endParaRPr lang="en-US" b="1" dirty="0">
              <a:solidFill>
                <a:srgbClr val="212326"/>
              </a:solidFill>
              <a:latin typeface="freight-sans-pro"/>
            </a:endParaRPr>
          </a:p>
          <a:p>
            <a:pPr algn="ctr"/>
            <a:r>
              <a:rPr lang="en-US" b="1" i="0" u="none" strike="noStrike" dirty="0">
                <a:solidFill>
                  <a:srgbClr val="212326"/>
                </a:solidFill>
                <a:effectLst/>
                <a:latin typeface="freight-sans-pro"/>
              </a:rPr>
              <a:t>2 million women connected to </a:t>
            </a:r>
            <a:r>
              <a:rPr lang="en-US" b="1" i="0" u="none" strike="noStrike" dirty="0" err="1">
                <a:solidFill>
                  <a:srgbClr val="212326"/>
                </a:solidFill>
                <a:effectLst/>
                <a:latin typeface="freight-sans-pro"/>
              </a:rPr>
              <a:t>NDoH</a:t>
            </a:r>
            <a:r>
              <a:rPr lang="en-US" b="1" dirty="0">
                <a:solidFill>
                  <a:srgbClr val="212326"/>
                </a:solidFill>
                <a:latin typeface="freight-sans-pro"/>
              </a:rPr>
              <a:t> staff via SMS</a:t>
            </a:r>
            <a:endParaRPr lang="en-US" b="0" i="0" u="none" strike="noStrike" dirty="0">
              <a:effectLst/>
              <a:latin typeface="freight-sans-pro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48AE61-F0ED-384B-9E2C-BD7F3C5A231F}"/>
              </a:ext>
            </a:extLst>
          </p:cNvPr>
          <p:cNvSpPr/>
          <p:nvPr/>
        </p:nvSpPr>
        <p:spPr>
          <a:xfrm>
            <a:off x="9732270" y="4942704"/>
            <a:ext cx="23113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www.praekelt.org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2031201" y="5579911"/>
            <a:ext cx="81295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Binary Classification: Urgent Message? (Yes/No)</a:t>
            </a:r>
          </a:p>
        </p:txBody>
      </p:sp>
    </p:spTree>
    <p:extLst>
      <p:ext uri="{BB962C8B-B14F-4D97-AF65-F5344CB8AC3E}">
        <p14:creationId xmlns:p14="http://schemas.microsoft.com/office/powerpoint/2010/main" val="3689502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Suggested Email Responses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4D92C-94A7-CE40-9774-4B4423B3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5" y="2766647"/>
            <a:ext cx="12153900" cy="30861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107293-08FF-3148-B48A-DB3F3CD62963}"/>
              </a:ext>
            </a:extLst>
          </p:cNvPr>
          <p:cNvSpPr/>
          <p:nvPr/>
        </p:nvSpPr>
        <p:spPr>
          <a:xfrm>
            <a:off x="3098644" y="2778369"/>
            <a:ext cx="1499616" cy="11826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09539">
              <a:defRPr/>
            </a:pPr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6071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17426</TotalTime>
  <Words>1136</Words>
  <Application>Microsoft Macintosh PowerPoint</Application>
  <PresentationFormat>Widescreen</PresentationFormat>
  <Paragraphs>145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freight-sans-pro</vt:lpstr>
      <vt:lpstr>Helvetica</vt:lpstr>
      <vt:lpstr>Helvetica Neue</vt:lpstr>
      <vt:lpstr>Lora</vt:lpstr>
      <vt:lpstr>Times New Roman</vt:lpstr>
      <vt:lpstr>Office Theme</vt:lpstr>
      <vt:lpstr>Biomedical NLP in Practice</vt:lpstr>
      <vt:lpstr>Bag of Words</vt:lpstr>
      <vt:lpstr>A Survey of NLP in JAMA…</vt:lpstr>
      <vt:lpstr>A Survey of NLP in JAMA…</vt:lpstr>
      <vt:lpstr>A Survey of NLP in JAMA…</vt:lpstr>
      <vt:lpstr>Hypoxemia Prediction during Surgery</vt:lpstr>
      <vt:lpstr>A majority of features are keyword counts</vt:lpstr>
      <vt:lpstr>Global Maternal Health</vt:lpstr>
      <vt:lpstr>Suggested Email Responses</vt:lpstr>
      <vt:lpstr>Trends in psychopathology during stay</vt:lpstr>
      <vt:lpstr>PowerPoint Presentation</vt:lpstr>
      <vt:lpstr>Deep Learning</vt:lpstr>
      <vt:lpstr>Rise of Deep Learning NLP in the Clinical Literature</vt:lpstr>
      <vt:lpstr>“Embeddings Only” and feedforward neural network (i.e. MLP) Simple Word Embedding Model</vt:lpstr>
      <vt:lpstr>RNN: transfer relevant information about earlier words</vt:lpstr>
      <vt:lpstr>CNNs for NLP</vt:lpstr>
      <vt:lpstr>SOTA in 2021: re-purpose deep, pre-trained NLP models.</vt:lpstr>
      <vt:lpstr>Named Entity Recognition + Simple Models</vt:lpstr>
      <vt:lpstr>The Old(er) Way</vt:lpstr>
      <vt:lpstr>Same Idea (Med Concept Recognition), Newer Tech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Matthew Engelhard, M.D., Ph.D.</cp:lastModifiedBy>
  <cp:revision>261</cp:revision>
  <cp:lastPrinted>2016-07-31T03:57:51Z</cp:lastPrinted>
  <dcterms:created xsi:type="dcterms:W3CDTF">2016-07-12T20:05:41Z</dcterms:created>
  <dcterms:modified xsi:type="dcterms:W3CDTF">2021-10-27T01:44:03Z</dcterms:modified>
</cp:coreProperties>
</file>